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4630400" cy="8229600"/>
  <p:notesSz cx="8229600" cy="14630400"/>
  <p:embeddedFontLst>
    <p:embeddedFont>
      <p:font typeface="Montserrat Bold" panose="00000800000000000000" pitchFamily="2" charset="0"/>
      <p:bold r:id="rId10"/>
    </p:embeddedFont>
    <p:embeddedFont>
      <p:font typeface="Source Sans 3" panose="020B0604020202020204" charset="0"/>
      <p:regular r:id="rId1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308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DEDED"/>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hemeOverride" Target="../theme/themeOverride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18" Type="http://schemas.openxmlformats.org/officeDocument/2006/relationships/image" Target="../media/image3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 Type="http://schemas.openxmlformats.org/officeDocument/2006/relationships/notesSlide" Target="../notesSlides/notesSlide4.xml"/><Relationship Id="rId16" Type="http://schemas.openxmlformats.org/officeDocument/2006/relationships/image" Target="../media/image28.svg"/><Relationship Id="rId1" Type="http://schemas.openxmlformats.org/officeDocument/2006/relationships/slideLayout" Target="../slideLayouts/slideLayout5.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svg"/></Relationships>
</file>

<file path=ppt/slides/_rels/slide5.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sv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47.svg"/><Relationship Id="rId5" Type="http://schemas.openxmlformats.org/officeDocument/2006/relationships/image" Target="../media/image41.sv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svg"/></Relationships>
</file>

<file path=ppt/slides/_rels/slide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2368748"/>
            <a:ext cx="7416403" cy="2103834"/>
          </a:xfrm>
          <a:prstGeom prst="rect">
            <a:avLst/>
          </a:prstGeom>
          <a:noFill/>
          <a:ln/>
        </p:spPr>
        <p:txBody>
          <a:bodyPr wrap="squar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Dynamic Ride-Sharing and Carpooling Platform</a:t>
            </a:r>
            <a:endParaRPr lang="en-US" sz="4400" dirty="0"/>
          </a:p>
        </p:txBody>
      </p:sp>
      <p:sp>
        <p:nvSpPr>
          <p:cNvPr id="4" name="Text 1"/>
          <p:cNvSpPr/>
          <p:nvPr/>
        </p:nvSpPr>
        <p:spPr>
          <a:xfrm>
            <a:off x="863798" y="4842748"/>
            <a:ext cx="74164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Mentor: Mr. Sainath</a:t>
            </a:r>
            <a:endParaRPr lang="en-US" sz="1900" dirty="0"/>
          </a:p>
        </p:txBody>
      </p:sp>
      <p:sp>
        <p:nvSpPr>
          <p:cNvPr id="5" name="Text 2"/>
          <p:cNvSpPr/>
          <p:nvPr/>
        </p:nvSpPr>
        <p:spPr>
          <a:xfrm>
            <a:off x="863798" y="5490567"/>
            <a:ext cx="741640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Coordinator: Miss Disha</a:t>
            </a:r>
            <a:endParaRPr lang="en-US" sz="1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4"/>
          <a:stretch>
            <a:fillRect/>
          </a:stretch>
        </p:blipFill>
        <p:spPr>
          <a:xfrm>
            <a:off x="0" y="0"/>
            <a:ext cx="5486400" cy="8229600"/>
          </a:xfrm>
          <a:prstGeom prst="rect">
            <a:avLst/>
          </a:prstGeom>
        </p:spPr>
      </p:pic>
      <p:sp>
        <p:nvSpPr>
          <p:cNvPr id="3" name="Text 0"/>
          <p:cNvSpPr/>
          <p:nvPr/>
        </p:nvSpPr>
        <p:spPr>
          <a:xfrm>
            <a:off x="6350198" y="2283500"/>
            <a:ext cx="5966936"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ea typeface="Montserrat Bold" pitchFamily="34" charset="-122"/>
                <a:cs typeface="Montserrat Bold" pitchFamily="34" charset="-120"/>
              </a:rPr>
              <a:t>Project Introduction</a:t>
            </a:r>
            <a:endParaRPr lang="en-US" sz="4400" dirty="0"/>
          </a:p>
        </p:txBody>
      </p:sp>
      <p:sp>
        <p:nvSpPr>
          <p:cNvPr id="4" name="Text 1"/>
          <p:cNvSpPr/>
          <p:nvPr/>
        </p:nvSpPr>
        <p:spPr>
          <a:xfrm>
            <a:off x="6350198" y="3354943"/>
            <a:ext cx="7416403" cy="2591157"/>
          </a:xfrm>
          <a:prstGeom prst="rect">
            <a:avLst/>
          </a:prstGeom>
          <a:noFill/>
          <a:ln/>
        </p:spPr>
        <p:txBody>
          <a:bodyPr wrap="square" lIns="0" tIns="0" rIns="0" bIns="0" rtlCol="0" anchor="t"/>
          <a:lstStyle/>
          <a:p>
            <a:pPr marL="0" indent="0" algn="l">
              <a:lnSpc>
                <a:spcPts val="2900"/>
              </a:lnSpc>
              <a:buNone/>
            </a:pPr>
            <a:r>
              <a:rPr lang="en-US" sz="2000" dirty="0">
                <a:solidFill>
                  <a:srgbClr val="3D3838"/>
                </a:solidFill>
                <a:latin typeface="+mj-lt"/>
                <a:ea typeface="Source Sans 3" pitchFamily="34" charset="-122"/>
                <a:cs typeface="Source Sans 3" pitchFamily="34" charset="-120"/>
              </a:rPr>
              <a:t>The Smart Ride Sharing System is a website-based platform where vehicle owners traveling long distances can share their available seats with passengers heading in the same direction. Drivers can post trips and passengers can book seats based on destinations. Features dynamic fare calculation depending on distance traveled. Promotes cost-effective, transparent, and eco-friendly shared mobility while reducing traffic congestion.</a:t>
            </a:r>
            <a:endParaRPr lang="en-US" sz="2000" dirty="0">
              <a:latin typeface="+mj-lt"/>
            </a:endParaRPr>
          </a:p>
        </p:txBody>
      </p:sp>
    </p:spTree>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63798" y="1500783"/>
            <a:ext cx="6547485"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Key Platform Features</a:t>
            </a:r>
            <a:endParaRPr lang="en-US" sz="4400" dirty="0"/>
          </a:p>
        </p:txBody>
      </p:sp>
      <p:pic>
        <p:nvPicPr>
          <p:cNvPr id="3"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63798" y="2695694"/>
            <a:ext cx="616982" cy="616982"/>
          </a:xfrm>
          <a:prstGeom prst="rect">
            <a:avLst/>
          </a:prstGeom>
        </p:spPr>
      </p:pic>
      <p:sp>
        <p:nvSpPr>
          <p:cNvPr id="4" name="Text 1"/>
          <p:cNvSpPr/>
          <p:nvPr/>
        </p:nvSpPr>
        <p:spPr>
          <a:xfrm>
            <a:off x="1789271" y="2842141"/>
            <a:ext cx="3895487"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User Management Module</a:t>
            </a:r>
            <a:endParaRPr lang="en-US" sz="2200" dirty="0"/>
          </a:p>
        </p:txBody>
      </p:sp>
      <p:sp>
        <p:nvSpPr>
          <p:cNvPr id="5" name="Text 2"/>
          <p:cNvSpPr/>
          <p:nvPr/>
        </p:nvSpPr>
        <p:spPr>
          <a:xfrm>
            <a:off x="1789271" y="3340775"/>
            <a:ext cx="5371624"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Secure registration, profiles, authentication</a:t>
            </a:r>
            <a:endParaRPr lang="en-US" sz="1900" dirty="0"/>
          </a:p>
        </p:txBody>
      </p:sp>
      <p:pic>
        <p:nvPicPr>
          <p:cNvPr id="6"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69386" y="2695694"/>
            <a:ext cx="616982" cy="616982"/>
          </a:xfrm>
          <a:prstGeom prst="rect">
            <a:avLst/>
          </a:prstGeom>
        </p:spPr>
      </p:pic>
      <p:sp>
        <p:nvSpPr>
          <p:cNvPr id="7" name="Text 3"/>
          <p:cNvSpPr/>
          <p:nvPr/>
        </p:nvSpPr>
        <p:spPr>
          <a:xfrm>
            <a:off x="8394859" y="2842141"/>
            <a:ext cx="501348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Ride Posting and Booking Module</a:t>
            </a:r>
            <a:endParaRPr lang="en-US" sz="2200" dirty="0"/>
          </a:p>
        </p:txBody>
      </p:sp>
      <p:sp>
        <p:nvSpPr>
          <p:cNvPr id="8" name="Text 4"/>
          <p:cNvSpPr/>
          <p:nvPr/>
        </p:nvSpPr>
        <p:spPr>
          <a:xfrm>
            <a:off x="8394859" y="3340775"/>
            <a:ext cx="537174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Trip creation, seat booking</a:t>
            </a:r>
            <a:endParaRPr lang="en-US" sz="1900" dirty="0"/>
          </a:p>
        </p:txBody>
      </p:sp>
      <p:pic>
        <p:nvPicPr>
          <p:cNvPr id="9"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798" y="4204573"/>
            <a:ext cx="616982" cy="616982"/>
          </a:xfrm>
          <a:prstGeom prst="rect">
            <a:avLst/>
          </a:prstGeom>
        </p:spPr>
      </p:pic>
      <p:sp>
        <p:nvSpPr>
          <p:cNvPr id="10" name="Text 5"/>
          <p:cNvSpPr/>
          <p:nvPr/>
        </p:nvSpPr>
        <p:spPr>
          <a:xfrm>
            <a:off x="1789271" y="4351020"/>
            <a:ext cx="525006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Fare Calculation &amp; Payment Module</a:t>
            </a:r>
            <a:endParaRPr lang="en-US" sz="2200" dirty="0"/>
          </a:p>
        </p:txBody>
      </p:sp>
      <p:sp>
        <p:nvSpPr>
          <p:cNvPr id="11" name="Text 6"/>
          <p:cNvSpPr/>
          <p:nvPr/>
        </p:nvSpPr>
        <p:spPr>
          <a:xfrm>
            <a:off x="1789271" y="4849654"/>
            <a:ext cx="5371624"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Dynamic pricing, secure payments</a:t>
            </a:r>
            <a:endParaRPr lang="en-US" sz="1900" dirty="0"/>
          </a:p>
        </p:txBody>
      </p:sp>
      <p:pic>
        <p:nvPicPr>
          <p:cNvPr id="12"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69386" y="4204573"/>
            <a:ext cx="616982" cy="616982"/>
          </a:xfrm>
          <a:prstGeom prst="rect">
            <a:avLst/>
          </a:prstGeom>
        </p:spPr>
      </p:pic>
      <p:sp>
        <p:nvSpPr>
          <p:cNvPr id="13" name="Text 7"/>
          <p:cNvSpPr/>
          <p:nvPr/>
        </p:nvSpPr>
        <p:spPr>
          <a:xfrm>
            <a:off x="8394859" y="4351020"/>
            <a:ext cx="5167074"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Route Matching &amp; Tracking Module</a:t>
            </a:r>
            <a:endParaRPr lang="en-US" sz="2200" dirty="0"/>
          </a:p>
        </p:txBody>
      </p:sp>
      <p:sp>
        <p:nvSpPr>
          <p:cNvPr id="14" name="Text 8"/>
          <p:cNvSpPr/>
          <p:nvPr/>
        </p:nvSpPr>
        <p:spPr>
          <a:xfrm>
            <a:off x="8394859" y="4849654"/>
            <a:ext cx="537174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Intelligent matching, real-time tracking</a:t>
            </a:r>
            <a:endParaRPr lang="en-US" sz="1900" dirty="0"/>
          </a:p>
        </p:txBody>
      </p:sp>
      <p:pic>
        <p:nvPicPr>
          <p:cNvPr id="1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63798" y="5713452"/>
            <a:ext cx="616982" cy="616982"/>
          </a:xfrm>
          <a:prstGeom prst="rect">
            <a:avLst/>
          </a:prstGeom>
        </p:spPr>
      </p:pic>
      <p:sp>
        <p:nvSpPr>
          <p:cNvPr id="16" name="Text 9"/>
          <p:cNvSpPr/>
          <p:nvPr/>
        </p:nvSpPr>
        <p:spPr>
          <a:xfrm>
            <a:off x="1789271" y="5859899"/>
            <a:ext cx="468368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Notification and Review System</a:t>
            </a:r>
            <a:endParaRPr lang="en-US" sz="2200" dirty="0"/>
          </a:p>
        </p:txBody>
      </p:sp>
      <p:sp>
        <p:nvSpPr>
          <p:cNvPr id="17" name="Text 10"/>
          <p:cNvSpPr/>
          <p:nvPr/>
        </p:nvSpPr>
        <p:spPr>
          <a:xfrm>
            <a:off x="1789271" y="6358533"/>
            <a:ext cx="5371624"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Alerts, rating system</a:t>
            </a:r>
            <a:endParaRPr lang="en-US" sz="1900" dirty="0"/>
          </a:p>
        </p:txBody>
      </p:sp>
      <p:pic>
        <p:nvPicPr>
          <p:cNvPr id="18"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69386" y="5713452"/>
            <a:ext cx="616982" cy="616982"/>
          </a:xfrm>
          <a:prstGeom prst="rect">
            <a:avLst/>
          </a:prstGeom>
        </p:spPr>
      </p:pic>
      <p:sp>
        <p:nvSpPr>
          <p:cNvPr id="19" name="Text 11"/>
          <p:cNvSpPr/>
          <p:nvPr/>
        </p:nvSpPr>
        <p:spPr>
          <a:xfrm>
            <a:off x="8394859" y="5859899"/>
            <a:ext cx="4861798"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Admin Dashboard for Monitoring</a:t>
            </a:r>
            <a:endParaRPr lang="en-US" sz="2200" dirty="0"/>
          </a:p>
        </p:txBody>
      </p:sp>
      <p:sp>
        <p:nvSpPr>
          <p:cNvPr id="20" name="Text 12"/>
          <p:cNvSpPr/>
          <p:nvPr/>
        </p:nvSpPr>
        <p:spPr>
          <a:xfrm>
            <a:off x="8394859" y="6358533"/>
            <a:ext cx="5371743"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Oversight, user management</a:t>
            </a: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560070" y="440888"/>
            <a:ext cx="3637002" cy="454581"/>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Montserrat Bold" pitchFamily="34" charset="0"/>
                <a:ea typeface="Montserrat Bold" pitchFamily="34" charset="-122"/>
                <a:cs typeface="Montserrat Bold" pitchFamily="34" charset="-120"/>
              </a:rPr>
              <a:t>Technology Stack</a:t>
            </a:r>
            <a:endParaRPr lang="en-US" sz="2850" dirty="0"/>
          </a:p>
        </p:txBody>
      </p:sp>
      <p:sp>
        <p:nvSpPr>
          <p:cNvPr id="3" name="Shape 1"/>
          <p:cNvSpPr/>
          <p:nvPr/>
        </p:nvSpPr>
        <p:spPr>
          <a:xfrm>
            <a:off x="560070" y="1215509"/>
            <a:ext cx="6675120" cy="1523286"/>
          </a:xfrm>
          <a:prstGeom prst="roundRect">
            <a:avLst>
              <a:gd name="adj" fmla="val 1576"/>
            </a:avLst>
          </a:prstGeom>
          <a:solidFill>
            <a:srgbClr val="F2EEEE"/>
          </a:solidFill>
          <a:ln/>
        </p:spPr>
      </p:sp>
      <p:sp>
        <p:nvSpPr>
          <p:cNvPr id="4" name="Shape 2"/>
          <p:cNvSpPr/>
          <p:nvPr/>
        </p:nvSpPr>
        <p:spPr>
          <a:xfrm>
            <a:off x="720090" y="1375529"/>
            <a:ext cx="480060" cy="480060"/>
          </a:xfrm>
          <a:prstGeom prst="roundRect">
            <a:avLst>
              <a:gd name="adj" fmla="val 19045714"/>
            </a:avLst>
          </a:prstGeom>
          <a:solidFill>
            <a:srgbClr val="2D2E3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2130" y="1507569"/>
            <a:ext cx="215979" cy="215979"/>
          </a:xfrm>
          <a:prstGeom prst="rect">
            <a:avLst/>
          </a:prstGeom>
        </p:spPr>
      </p:pic>
      <p:sp>
        <p:nvSpPr>
          <p:cNvPr id="6" name="Text 3"/>
          <p:cNvSpPr/>
          <p:nvPr/>
        </p:nvSpPr>
        <p:spPr>
          <a:xfrm>
            <a:off x="720090" y="2015609"/>
            <a:ext cx="1818442"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Backend</a:t>
            </a:r>
            <a:endParaRPr lang="en-US" sz="1400" dirty="0"/>
          </a:p>
        </p:txBody>
      </p:sp>
      <p:sp>
        <p:nvSpPr>
          <p:cNvPr id="7" name="Text 4"/>
          <p:cNvSpPr/>
          <p:nvPr/>
        </p:nvSpPr>
        <p:spPr>
          <a:xfrm>
            <a:off x="720090" y="2338745"/>
            <a:ext cx="6355080" cy="24003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Spring Boot, Spring Security with JWT authentication, RESTful APIs.</a:t>
            </a:r>
            <a:endParaRPr lang="en-US" sz="1250" dirty="0"/>
          </a:p>
        </p:txBody>
      </p:sp>
      <p:sp>
        <p:nvSpPr>
          <p:cNvPr id="8" name="Shape 5"/>
          <p:cNvSpPr/>
          <p:nvPr/>
        </p:nvSpPr>
        <p:spPr>
          <a:xfrm>
            <a:off x="7395210" y="1215509"/>
            <a:ext cx="6675120" cy="1523286"/>
          </a:xfrm>
          <a:prstGeom prst="roundRect">
            <a:avLst>
              <a:gd name="adj" fmla="val 1576"/>
            </a:avLst>
          </a:prstGeom>
          <a:solidFill>
            <a:srgbClr val="F2EEEE"/>
          </a:solidFill>
          <a:ln/>
        </p:spPr>
      </p:sp>
      <p:sp>
        <p:nvSpPr>
          <p:cNvPr id="9" name="Shape 6"/>
          <p:cNvSpPr/>
          <p:nvPr/>
        </p:nvSpPr>
        <p:spPr>
          <a:xfrm>
            <a:off x="7555230" y="1375529"/>
            <a:ext cx="480060" cy="480060"/>
          </a:xfrm>
          <a:prstGeom prst="roundRect">
            <a:avLst>
              <a:gd name="adj" fmla="val 19045714"/>
            </a:avLst>
          </a:prstGeom>
          <a:solidFill>
            <a:srgbClr val="2D2E34"/>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87270" y="1507569"/>
            <a:ext cx="215979" cy="215979"/>
          </a:xfrm>
          <a:prstGeom prst="rect">
            <a:avLst/>
          </a:prstGeom>
        </p:spPr>
      </p:pic>
      <p:sp>
        <p:nvSpPr>
          <p:cNvPr id="11" name="Text 7"/>
          <p:cNvSpPr/>
          <p:nvPr/>
        </p:nvSpPr>
        <p:spPr>
          <a:xfrm>
            <a:off x="7555230" y="2015609"/>
            <a:ext cx="1818442"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Frontend</a:t>
            </a:r>
            <a:endParaRPr lang="en-US" sz="1400" dirty="0"/>
          </a:p>
        </p:txBody>
      </p:sp>
      <p:sp>
        <p:nvSpPr>
          <p:cNvPr id="12" name="Text 8"/>
          <p:cNvSpPr/>
          <p:nvPr/>
        </p:nvSpPr>
        <p:spPr>
          <a:xfrm>
            <a:off x="7555230" y="2338745"/>
            <a:ext cx="6355080" cy="24003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React.js for user interface.</a:t>
            </a:r>
            <a:endParaRPr lang="en-US" sz="1250" dirty="0"/>
          </a:p>
        </p:txBody>
      </p:sp>
      <p:sp>
        <p:nvSpPr>
          <p:cNvPr id="13" name="Shape 9"/>
          <p:cNvSpPr/>
          <p:nvPr/>
        </p:nvSpPr>
        <p:spPr>
          <a:xfrm>
            <a:off x="560070" y="2898815"/>
            <a:ext cx="6675120" cy="1523286"/>
          </a:xfrm>
          <a:prstGeom prst="roundRect">
            <a:avLst>
              <a:gd name="adj" fmla="val 1576"/>
            </a:avLst>
          </a:prstGeom>
          <a:solidFill>
            <a:srgbClr val="F2EEEE"/>
          </a:solidFill>
          <a:ln/>
        </p:spPr>
        <p:txBody>
          <a:bodyPr/>
          <a:lstStyle/>
          <a:p>
            <a:endParaRPr lang="en-IN"/>
          </a:p>
        </p:txBody>
      </p:sp>
      <p:sp>
        <p:nvSpPr>
          <p:cNvPr id="14" name="Shape 10"/>
          <p:cNvSpPr/>
          <p:nvPr/>
        </p:nvSpPr>
        <p:spPr>
          <a:xfrm>
            <a:off x="720090" y="3058835"/>
            <a:ext cx="480060" cy="480060"/>
          </a:xfrm>
          <a:prstGeom prst="roundRect">
            <a:avLst>
              <a:gd name="adj" fmla="val 19045714"/>
            </a:avLst>
          </a:prstGeom>
          <a:solidFill>
            <a:srgbClr val="2D2E34"/>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130" y="3190875"/>
            <a:ext cx="215979" cy="215979"/>
          </a:xfrm>
          <a:prstGeom prst="rect">
            <a:avLst/>
          </a:prstGeom>
        </p:spPr>
      </p:pic>
      <p:sp>
        <p:nvSpPr>
          <p:cNvPr id="16" name="Text 11"/>
          <p:cNvSpPr/>
          <p:nvPr/>
        </p:nvSpPr>
        <p:spPr>
          <a:xfrm>
            <a:off x="720090" y="3698915"/>
            <a:ext cx="1818442"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Database</a:t>
            </a:r>
            <a:endParaRPr lang="en-US" sz="1400" dirty="0"/>
          </a:p>
        </p:txBody>
      </p:sp>
      <p:sp>
        <p:nvSpPr>
          <p:cNvPr id="17" name="Text 12"/>
          <p:cNvSpPr/>
          <p:nvPr/>
        </p:nvSpPr>
        <p:spPr>
          <a:xfrm>
            <a:off x="720090" y="4022050"/>
            <a:ext cx="6355080" cy="24003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MySQL</a:t>
            </a:r>
            <a:endParaRPr lang="en-US" sz="1250" dirty="0"/>
          </a:p>
        </p:txBody>
      </p:sp>
      <p:sp>
        <p:nvSpPr>
          <p:cNvPr id="18" name="Shape 13"/>
          <p:cNvSpPr/>
          <p:nvPr/>
        </p:nvSpPr>
        <p:spPr>
          <a:xfrm>
            <a:off x="7395210" y="2898815"/>
            <a:ext cx="6675120" cy="1523286"/>
          </a:xfrm>
          <a:prstGeom prst="roundRect">
            <a:avLst>
              <a:gd name="adj" fmla="val 1576"/>
            </a:avLst>
          </a:prstGeom>
          <a:solidFill>
            <a:srgbClr val="F2EEEE"/>
          </a:solidFill>
          <a:ln/>
        </p:spPr>
      </p:sp>
      <p:sp>
        <p:nvSpPr>
          <p:cNvPr id="19" name="Shape 14"/>
          <p:cNvSpPr/>
          <p:nvPr/>
        </p:nvSpPr>
        <p:spPr>
          <a:xfrm>
            <a:off x="7555230" y="3058835"/>
            <a:ext cx="480060" cy="480060"/>
          </a:xfrm>
          <a:prstGeom prst="roundRect">
            <a:avLst>
              <a:gd name="adj" fmla="val 19045714"/>
            </a:avLst>
          </a:prstGeom>
          <a:solidFill>
            <a:srgbClr val="2D2E34"/>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687270" y="3190875"/>
            <a:ext cx="215979" cy="215979"/>
          </a:xfrm>
          <a:prstGeom prst="rect">
            <a:avLst/>
          </a:prstGeom>
        </p:spPr>
      </p:pic>
      <p:sp>
        <p:nvSpPr>
          <p:cNvPr id="21" name="Text 15"/>
          <p:cNvSpPr/>
          <p:nvPr/>
        </p:nvSpPr>
        <p:spPr>
          <a:xfrm>
            <a:off x="7555230" y="3698915"/>
            <a:ext cx="1977271"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Payment Integration</a:t>
            </a:r>
            <a:endParaRPr lang="en-US" sz="1400" dirty="0"/>
          </a:p>
        </p:txBody>
      </p:sp>
      <p:sp>
        <p:nvSpPr>
          <p:cNvPr id="22" name="Text 16"/>
          <p:cNvSpPr/>
          <p:nvPr/>
        </p:nvSpPr>
        <p:spPr>
          <a:xfrm>
            <a:off x="7555230" y="4022050"/>
            <a:ext cx="6355080" cy="240030"/>
          </a:xfrm>
          <a:prstGeom prst="rect">
            <a:avLst/>
          </a:prstGeom>
          <a:noFill/>
          <a:ln/>
        </p:spPr>
        <p:txBody>
          <a:bodyPr wrap="none" lIns="0" tIns="0" rIns="0" bIns="0" rtlCol="0" anchor="t"/>
          <a:lstStyle/>
          <a:p>
            <a:pPr marL="0" indent="0" algn="l">
              <a:lnSpc>
                <a:spcPts val="1850"/>
              </a:lnSpc>
              <a:buNone/>
            </a:pPr>
            <a:r>
              <a:rPr lang="en-US" sz="1250" dirty="0" err="1">
                <a:solidFill>
                  <a:srgbClr val="3D3838"/>
                </a:solidFill>
                <a:latin typeface="Source Sans 3" pitchFamily="34" charset="0"/>
                <a:ea typeface="Source Sans 3" pitchFamily="34" charset="-122"/>
                <a:cs typeface="Source Sans 3" pitchFamily="34" charset="-120"/>
              </a:rPr>
              <a:t>Razorpay</a:t>
            </a:r>
            <a:r>
              <a:rPr lang="en-US" sz="1250" dirty="0">
                <a:solidFill>
                  <a:srgbClr val="3D3838"/>
                </a:solidFill>
                <a:latin typeface="Source Sans 3" pitchFamily="34" charset="0"/>
                <a:ea typeface="Source Sans 3" pitchFamily="34" charset="-122"/>
                <a:cs typeface="Source Sans 3" pitchFamily="34" charset="-120"/>
              </a:rPr>
              <a:t>.</a:t>
            </a:r>
            <a:endParaRPr lang="en-US" sz="1250" dirty="0"/>
          </a:p>
        </p:txBody>
      </p:sp>
      <p:sp>
        <p:nvSpPr>
          <p:cNvPr id="23" name="Shape 17"/>
          <p:cNvSpPr/>
          <p:nvPr/>
        </p:nvSpPr>
        <p:spPr>
          <a:xfrm>
            <a:off x="560070" y="4582120"/>
            <a:ext cx="6675120" cy="1523286"/>
          </a:xfrm>
          <a:prstGeom prst="roundRect">
            <a:avLst>
              <a:gd name="adj" fmla="val 1576"/>
            </a:avLst>
          </a:prstGeom>
          <a:solidFill>
            <a:srgbClr val="F2EEEE"/>
          </a:solidFill>
          <a:ln/>
        </p:spPr>
        <p:txBody>
          <a:bodyPr/>
          <a:lstStyle/>
          <a:p>
            <a:endParaRPr lang="en-IN"/>
          </a:p>
        </p:txBody>
      </p:sp>
      <p:sp>
        <p:nvSpPr>
          <p:cNvPr id="24" name="Shape 18"/>
          <p:cNvSpPr/>
          <p:nvPr/>
        </p:nvSpPr>
        <p:spPr>
          <a:xfrm>
            <a:off x="720090" y="4742140"/>
            <a:ext cx="480060" cy="480060"/>
          </a:xfrm>
          <a:prstGeom prst="roundRect">
            <a:avLst>
              <a:gd name="adj" fmla="val 19045714"/>
            </a:avLst>
          </a:prstGeom>
          <a:solidFill>
            <a:srgbClr val="2D2E34"/>
          </a:solidFill>
          <a:ln/>
        </p:spPr>
      </p:sp>
      <p:pic>
        <p:nvPicPr>
          <p:cNvPr id="25" name="Image 4" descr="preencoded.png"/>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52130" y="4874181"/>
            <a:ext cx="215979" cy="215979"/>
          </a:xfrm>
          <a:prstGeom prst="rect">
            <a:avLst/>
          </a:prstGeom>
        </p:spPr>
      </p:pic>
      <p:sp>
        <p:nvSpPr>
          <p:cNvPr id="26" name="Text 19"/>
          <p:cNvSpPr/>
          <p:nvPr/>
        </p:nvSpPr>
        <p:spPr>
          <a:xfrm>
            <a:off x="720090" y="5382220"/>
            <a:ext cx="1818442"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APIs</a:t>
            </a:r>
            <a:endParaRPr lang="en-US" sz="1400" dirty="0"/>
          </a:p>
        </p:txBody>
      </p:sp>
      <p:sp>
        <p:nvSpPr>
          <p:cNvPr id="27" name="Text 20"/>
          <p:cNvSpPr/>
          <p:nvPr/>
        </p:nvSpPr>
        <p:spPr>
          <a:xfrm>
            <a:off x="720090" y="5705356"/>
            <a:ext cx="6355080" cy="24003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Google Maps Distance Matrix API for route calculation.</a:t>
            </a:r>
            <a:endParaRPr lang="en-US" sz="1250" dirty="0"/>
          </a:p>
        </p:txBody>
      </p:sp>
      <p:sp>
        <p:nvSpPr>
          <p:cNvPr id="28" name="Shape 21"/>
          <p:cNvSpPr/>
          <p:nvPr/>
        </p:nvSpPr>
        <p:spPr>
          <a:xfrm>
            <a:off x="7395210" y="4582120"/>
            <a:ext cx="6675120" cy="1523286"/>
          </a:xfrm>
          <a:prstGeom prst="roundRect">
            <a:avLst>
              <a:gd name="adj" fmla="val 1576"/>
            </a:avLst>
          </a:prstGeom>
          <a:solidFill>
            <a:srgbClr val="F2EEEE"/>
          </a:solidFill>
          <a:ln/>
        </p:spPr>
        <p:txBody>
          <a:bodyPr/>
          <a:lstStyle/>
          <a:p>
            <a:endParaRPr lang="en-IN"/>
          </a:p>
        </p:txBody>
      </p:sp>
      <p:sp>
        <p:nvSpPr>
          <p:cNvPr id="29" name="Shape 22"/>
          <p:cNvSpPr/>
          <p:nvPr/>
        </p:nvSpPr>
        <p:spPr>
          <a:xfrm>
            <a:off x="7555230" y="4742140"/>
            <a:ext cx="480060" cy="480060"/>
          </a:xfrm>
          <a:prstGeom prst="roundRect">
            <a:avLst>
              <a:gd name="adj" fmla="val 19045714"/>
            </a:avLst>
          </a:prstGeom>
          <a:solidFill>
            <a:srgbClr val="2D2E34"/>
          </a:solidFill>
          <a:ln/>
        </p:spPr>
      </p:sp>
      <p:pic>
        <p:nvPicPr>
          <p:cNvPr id="30" name="Image 5"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87270" y="4874181"/>
            <a:ext cx="215979" cy="215979"/>
          </a:xfrm>
          <a:prstGeom prst="rect">
            <a:avLst/>
          </a:prstGeom>
        </p:spPr>
      </p:pic>
      <p:sp>
        <p:nvSpPr>
          <p:cNvPr id="31" name="Text 23"/>
          <p:cNvSpPr/>
          <p:nvPr/>
        </p:nvSpPr>
        <p:spPr>
          <a:xfrm>
            <a:off x="7555230" y="5382220"/>
            <a:ext cx="1818442" cy="227171"/>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Real-time Updates</a:t>
            </a:r>
            <a:endParaRPr lang="en-US" sz="1400" dirty="0"/>
          </a:p>
        </p:txBody>
      </p:sp>
      <p:sp>
        <p:nvSpPr>
          <p:cNvPr id="32" name="Text 24"/>
          <p:cNvSpPr/>
          <p:nvPr/>
        </p:nvSpPr>
        <p:spPr>
          <a:xfrm>
            <a:off x="7555230" y="5705356"/>
            <a:ext cx="6355080" cy="24003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WebSockets or Firebase.</a:t>
            </a:r>
            <a:endParaRPr lang="en-US" sz="1250" dirty="0"/>
          </a:p>
        </p:txBody>
      </p:sp>
      <p:sp>
        <p:nvSpPr>
          <p:cNvPr id="33" name="Shape 25"/>
          <p:cNvSpPr/>
          <p:nvPr/>
        </p:nvSpPr>
        <p:spPr>
          <a:xfrm>
            <a:off x="3803631" y="6306979"/>
            <a:ext cx="6675120" cy="1523286"/>
          </a:xfrm>
          <a:prstGeom prst="roundRect">
            <a:avLst>
              <a:gd name="adj" fmla="val 1576"/>
            </a:avLst>
          </a:prstGeom>
          <a:solidFill>
            <a:srgbClr val="F2EEEE"/>
          </a:solidFill>
          <a:ln/>
        </p:spPr>
        <p:txBody>
          <a:bodyPr/>
          <a:lstStyle/>
          <a:p>
            <a:endParaRPr lang="en-IN"/>
          </a:p>
        </p:txBody>
      </p:sp>
      <p:sp>
        <p:nvSpPr>
          <p:cNvPr id="34" name="Shape 26"/>
          <p:cNvSpPr/>
          <p:nvPr/>
        </p:nvSpPr>
        <p:spPr>
          <a:xfrm>
            <a:off x="3957042" y="6436444"/>
            <a:ext cx="480060" cy="480060"/>
          </a:xfrm>
          <a:prstGeom prst="roundRect">
            <a:avLst>
              <a:gd name="adj" fmla="val 19045714"/>
            </a:avLst>
          </a:prstGeom>
          <a:solidFill>
            <a:srgbClr val="2D2E34"/>
          </a:solidFill>
          <a:ln/>
        </p:spPr>
        <p:txBody>
          <a:bodyPr/>
          <a:lstStyle/>
          <a:p>
            <a:endParaRPr lang="en-IN" dirty="0"/>
          </a:p>
        </p:txBody>
      </p:sp>
      <p:pic>
        <p:nvPicPr>
          <p:cNvPr id="35" name="Image 6" descr="preencoded.png"/>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52130" y="6557486"/>
            <a:ext cx="215979" cy="215979"/>
          </a:xfrm>
          <a:prstGeom prst="rect">
            <a:avLst/>
          </a:prstGeom>
        </p:spPr>
      </p:pic>
      <p:sp>
        <p:nvSpPr>
          <p:cNvPr id="36" name="Text 27"/>
          <p:cNvSpPr/>
          <p:nvPr/>
        </p:nvSpPr>
        <p:spPr>
          <a:xfrm flipH="1">
            <a:off x="3957041" y="6916504"/>
            <a:ext cx="879653" cy="376193"/>
          </a:xfrm>
          <a:prstGeom prst="rect">
            <a:avLst/>
          </a:prstGeom>
          <a:noFill/>
          <a:ln/>
        </p:spPr>
        <p:txBody>
          <a:bodyPr wrap="none" lIns="0" tIns="0" rIns="0" bIns="0" rtlCol="0" anchor="t"/>
          <a:lstStyle/>
          <a:p>
            <a:pPr marL="0" indent="0" algn="l">
              <a:lnSpc>
                <a:spcPts val="1750"/>
              </a:lnSpc>
              <a:buNone/>
            </a:pPr>
            <a:r>
              <a:rPr lang="en-US" sz="1400" b="1" dirty="0">
                <a:solidFill>
                  <a:srgbClr val="3D3838"/>
                </a:solidFill>
                <a:latin typeface="Montserrat Bold" pitchFamily="34" charset="0"/>
                <a:ea typeface="Montserrat Bold" pitchFamily="34" charset="-122"/>
                <a:cs typeface="Montserrat Bold" pitchFamily="34" charset="-120"/>
              </a:rPr>
              <a:t>Testing</a:t>
            </a:r>
            <a:endParaRPr lang="en-US" sz="1400" dirty="0"/>
          </a:p>
        </p:txBody>
      </p:sp>
      <p:sp>
        <p:nvSpPr>
          <p:cNvPr id="37" name="Text 28"/>
          <p:cNvSpPr/>
          <p:nvPr/>
        </p:nvSpPr>
        <p:spPr>
          <a:xfrm>
            <a:off x="3957042" y="7228642"/>
            <a:ext cx="3118128" cy="400050"/>
          </a:xfrm>
          <a:prstGeom prst="rect">
            <a:avLst/>
          </a:prstGeom>
          <a:noFill/>
          <a:ln/>
        </p:spPr>
        <p:txBody>
          <a:bodyPr wrap="none" lIns="0" tIns="0" rIns="0" bIns="0" rtlCol="0" anchor="t"/>
          <a:lstStyle/>
          <a:p>
            <a:pPr marL="0" indent="0" algn="l">
              <a:lnSpc>
                <a:spcPts val="1850"/>
              </a:lnSpc>
              <a:buNone/>
            </a:pPr>
            <a:r>
              <a:rPr lang="en-US" sz="1250" dirty="0">
                <a:solidFill>
                  <a:srgbClr val="3D3838"/>
                </a:solidFill>
                <a:latin typeface="Source Sans 3" pitchFamily="34" charset="0"/>
                <a:ea typeface="Source Sans 3" pitchFamily="34" charset="-122"/>
                <a:cs typeface="Source Sans 3" pitchFamily="34" charset="-120"/>
              </a:rPr>
              <a:t> Postman.</a:t>
            </a:r>
            <a:endParaRPr lang="en-US" sz="1250" dirty="0"/>
          </a:p>
        </p:txBody>
      </p:sp>
      <p:pic>
        <p:nvPicPr>
          <p:cNvPr id="40" name="Image 7" descr="preencoded.png"/>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87270" y="6557486"/>
            <a:ext cx="215979" cy="21597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863798" y="859155"/>
            <a:ext cx="6875026"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Future Enhancements  </a:t>
            </a:r>
            <a:endParaRPr lang="en-US" sz="4400" dirty="0"/>
          </a:p>
        </p:txBody>
      </p:sp>
      <p:sp>
        <p:nvSpPr>
          <p:cNvPr id="3" name="Shape 1"/>
          <p:cNvSpPr/>
          <p:nvPr/>
        </p:nvSpPr>
        <p:spPr>
          <a:xfrm>
            <a:off x="863798" y="2054066"/>
            <a:ext cx="6327934" cy="2349698"/>
          </a:xfrm>
          <a:prstGeom prst="roundRect">
            <a:avLst>
              <a:gd name="adj" fmla="val 1576"/>
            </a:avLst>
          </a:prstGeom>
          <a:solidFill>
            <a:srgbClr val="F2EEEE"/>
          </a:solidFill>
          <a:ln/>
        </p:spPr>
      </p:sp>
      <p:sp>
        <p:nvSpPr>
          <p:cNvPr id="4" name="Shape 2"/>
          <p:cNvSpPr/>
          <p:nvPr/>
        </p:nvSpPr>
        <p:spPr>
          <a:xfrm>
            <a:off x="1110615" y="2300883"/>
            <a:ext cx="740450" cy="740450"/>
          </a:xfrm>
          <a:prstGeom prst="roundRect">
            <a:avLst>
              <a:gd name="adj" fmla="val 12348012"/>
            </a:avLst>
          </a:prstGeom>
          <a:solidFill>
            <a:srgbClr val="2D2E34"/>
          </a:solidFill>
          <a:ln/>
        </p:spPr>
      </p:sp>
      <p:pic>
        <p:nvPicPr>
          <p:cNvPr id="5"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4212" y="2504480"/>
            <a:ext cx="333137" cy="333137"/>
          </a:xfrm>
          <a:prstGeom prst="rect">
            <a:avLst/>
          </a:prstGeom>
        </p:spPr>
      </p:pic>
      <p:sp>
        <p:nvSpPr>
          <p:cNvPr id="6" name="Text 3"/>
          <p:cNvSpPr/>
          <p:nvPr/>
        </p:nvSpPr>
        <p:spPr>
          <a:xfrm>
            <a:off x="1110615" y="3288149"/>
            <a:ext cx="3534370"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AI-Based Ride Matching</a:t>
            </a:r>
            <a:endParaRPr lang="en-US" sz="2200" dirty="0"/>
          </a:p>
        </p:txBody>
      </p:sp>
      <p:sp>
        <p:nvSpPr>
          <p:cNvPr id="7" name="Text 4"/>
          <p:cNvSpPr/>
          <p:nvPr/>
        </p:nvSpPr>
        <p:spPr>
          <a:xfrm>
            <a:off x="1110615" y="3786783"/>
            <a:ext cx="5834301"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Predictive algorithms for personalized matching.</a:t>
            </a:r>
            <a:endParaRPr lang="en-US" sz="1900" dirty="0"/>
          </a:p>
        </p:txBody>
      </p:sp>
      <p:sp>
        <p:nvSpPr>
          <p:cNvPr id="8" name="Shape 5"/>
          <p:cNvSpPr/>
          <p:nvPr/>
        </p:nvSpPr>
        <p:spPr>
          <a:xfrm>
            <a:off x="7438549" y="2054066"/>
            <a:ext cx="6328053" cy="2349698"/>
          </a:xfrm>
          <a:prstGeom prst="roundRect">
            <a:avLst>
              <a:gd name="adj" fmla="val 1576"/>
            </a:avLst>
          </a:prstGeom>
          <a:solidFill>
            <a:srgbClr val="F2EEEE"/>
          </a:solidFill>
          <a:ln/>
        </p:spPr>
      </p:sp>
      <p:sp>
        <p:nvSpPr>
          <p:cNvPr id="9" name="Shape 6"/>
          <p:cNvSpPr/>
          <p:nvPr/>
        </p:nvSpPr>
        <p:spPr>
          <a:xfrm>
            <a:off x="7685365" y="2300883"/>
            <a:ext cx="740450" cy="740450"/>
          </a:xfrm>
          <a:prstGeom prst="roundRect">
            <a:avLst>
              <a:gd name="adj" fmla="val 12348012"/>
            </a:avLst>
          </a:prstGeom>
          <a:solidFill>
            <a:srgbClr val="2D2E34"/>
          </a:solidFill>
          <a:ln/>
        </p:spPr>
      </p:sp>
      <p:pic>
        <p:nvPicPr>
          <p:cNvPr id="10"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88962" y="2504480"/>
            <a:ext cx="333137" cy="333137"/>
          </a:xfrm>
          <a:prstGeom prst="rect">
            <a:avLst/>
          </a:prstGeom>
        </p:spPr>
      </p:pic>
      <p:sp>
        <p:nvSpPr>
          <p:cNvPr id="11" name="Text 7"/>
          <p:cNvSpPr/>
          <p:nvPr/>
        </p:nvSpPr>
        <p:spPr>
          <a:xfrm>
            <a:off x="7685365" y="3288149"/>
            <a:ext cx="400550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Voice &amp; Chatbot Assistance</a:t>
            </a:r>
            <a:endParaRPr lang="en-US" sz="2200" dirty="0"/>
          </a:p>
        </p:txBody>
      </p:sp>
      <p:sp>
        <p:nvSpPr>
          <p:cNvPr id="12" name="Text 8"/>
          <p:cNvSpPr/>
          <p:nvPr/>
        </p:nvSpPr>
        <p:spPr>
          <a:xfrm>
            <a:off x="7685365" y="3786783"/>
            <a:ext cx="5834420"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Hands-free booking and 24/7 AI support.</a:t>
            </a:r>
            <a:endParaRPr lang="en-US" sz="1900" dirty="0"/>
          </a:p>
        </p:txBody>
      </p:sp>
      <p:sp>
        <p:nvSpPr>
          <p:cNvPr id="13" name="Shape 9"/>
          <p:cNvSpPr/>
          <p:nvPr/>
        </p:nvSpPr>
        <p:spPr>
          <a:xfrm>
            <a:off x="863798" y="4650581"/>
            <a:ext cx="6327934" cy="2719864"/>
          </a:xfrm>
          <a:prstGeom prst="roundRect">
            <a:avLst>
              <a:gd name="adj" fmla="val 1361"/>
            </a:avLst>
          </a:prstGeom>
          <a:solidFill>
            <a:srgbClr val="F2EEEE"/>
          </a:solidFill>
          <a:ln/>
        </p:spPr>
      </p:sp>
      <p:sp>
        <p:nvSpPr>
          <p:cNvPr id="14" name="Shape 10"/>
          <p:cNvSpPr/>
          <p:nvPr/>
        </p:nvSpPr>
        <p:spPr>
          <a:xfrm>
            <a:off x="1110615" y="4897398"/>
            <a:ext cx="740450" cy="740450"/>
          </a:xfrm>
          <a:prstGeom prst="roundRect">
            <a:avLst>
              <a:gd name="adj" fmla="val 12348012"/>
            </a:avLst>
          </a:prstGeom>
          <a:solidFill>
            <a:srgbClr val="2D2E34"/>
          </a:solidFill>
          <a:ln/>
        </p:spPr>
      </p:sp>
      <p:pic>
        <p:nvPicPr>
          <p:cNvPr id="15"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314212" y="5100995"/>
            <a:ext cx="333137" cy="333137"/>
          </a:xfrm>
          <a:prstGeom prst="rect">
            <a:avLst/>
          </a:prstGeom>
        </p:spPr>
      </p:pic>
      <p:sp>
        <p:nvSpPr>
          <p:cNvPr id="16" name="Text 11"/>
          <p:cNvSpPr/>
          <p:nvPr/>
        </p:nvSpPr>
        <p:spPr>
          <a:xfrm>
            <a:off x="1110615" y="5884664"/>
            <a:ext cx="3393877"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Mobile App Integration</a:t>
            </a:r>
            <a:endParaRPr lang="en-US" sz="2200" dirty="0"/>
          </a:p>
        </p:txBody>
      </p:sp>
      <p:sp>
        <p:nvSpPr>
          <p:cNvPr id="17" name="Text 12"/>
          <p:cNvSpPr/>
          <p:nvPr/>
        </p:nvSpPr>
        <p:spPr>
          <a:xfrm>
            <a:off x="1110615" y="6383298"/>
            <a:ext cx="5834301" cy="740331"/>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Deeper integration with calendars, payments, smart-city ecosystems.</a:t>
            </a:r>
            <a:endParaRPr lang="en-US" sz="1900" dirty="0"/>
          </a:p>
        </p:txBody>
      </p:sp>
      <p:sp>
        <p:nvSpPr>
          <p:cNvPr id="18" name="Shape 13"/>
          <p:cNvSpPr/>
          <p:nvPr/>
        </p:nvSpPr>
        <p:spPr>
          <a:xfrm>
            <a:off x="7438549" y="4650581"/>
            <a:ext cx="6328053" cy="2719864"/>
          </a:xfrm>
          <a:prstGeom prst="roundRect">
            <a:avLst>
              <a:gd name="adj" fmla="val 1361"/>
            </a:avLst>
          </a:prstGeom>
          <a:solidFill>
            <a:srgbClr val="F2EEEE"/>
          </a:solidFill>
          <a:ln/>
        </p:spPr>
      </p:sp>
      <p:sp>
        <p:nvSpPr>
          <p:cNvPr id="19" name="Shape 14"/>
          <p:cNvSpPr/>
          <p:nvPr/>
        </p:nvSpPr>
        <p:spPr>
          <a:xfrm>
            <a:off x="7685365" y="4897398"/>
            <a:ext cx="740450" cy="740450"/>
          </a:xfrm>
          <a:prstGeom prst="roundRect">
            <a:avLst>
              <a:gd name="adj" fmla="val 12348012"/>
            </a:avLst>
          </a:prstGeom>
          <a:solidFill>
            <a:srgbClr val="2D2E34"/>
          </a:solidFill>
          <a:ln/>
        </p:spPr>
      </p:sp>
      <p:pic>
        <p:nvPicPr>
          <p:cNvPr id="20" name="Image 3" descr="preencoded.png"/>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888962" y="5100995"/>
            <a:ext cx="333137" cy="333137"/>
          </a:xfrm>
          <a:prstGeom prst="rect">
            <a:avLst/>
          </a:prstGeom>
        </p:spPr>
      </p:pic>
      <p:sp>
        <p:nvSpPr>
          <p:cNvPr id="21" name="Text 15"/>
          <p:cNvSpPr/>
          <p:nvPr/>
        </p:nvSpPr>
        <p:spPr>
          <a:xfrm>
            <a:off x="7685365" y="5884664"/>
            <a:ext cx="3875961" cy="350639"/>
          </a:xfrm>
          <a:prstGeom prst="rect">
            <a:avLst/>
          </a:prstGeom>
          <a:noFill/>
          <a:ln/>
        </p:spPr>
        <p:txBody>
          <a:bodyPr wrap="none" lIns="0" tIns="0" rIns="0" bIns="0" rtlCol="0" anchor="t"/>
          <a:lstStyle/>
          <a:p>
            <a:pPr marL="0" indent="0" algn="l">
              <a:lnSpc>
                <a:spcPts val="2750"/>
              </a:lnSpc>
              <a:buNone/>
            </a:pPr>
            <a:r>
              <a:rPr lang="en-US" sz="2200" b="1" dirty="0">
                <a:solidFill>
                  <a:srgbClr val="3D3838"/>
                </a:solidFill>
                <a:latin typeface="Montserrat Bold" pitchFamily="34" charset="0"/>
                <a:ea typeface="Montserrat Bold" pitchFamily="34" charset="-122"/>
                <a:cs typeface="Montserrat Bold" pitchFamily="34" charset="-120"/>
              </a:rPr>
              <a:t>Gamification and Rewards</a:t>
            </a:r>
            <a:endParaRPr lang="en-US" sz="2200" dirty="0"/>
          </a:p>
        </p:txBody>
      </p:sp>
      <p:sp>
        <p:nvSpPr>
          <p:cNvPr id="22" name="Text 16"/>
          <p:cNvSpPr/>
          <p:nvPr/>
        </p:nvSpPr>
        <p:spPr>
          <a:xfrm>
            <a:off x="7685365" y="6383298"/>
            <a:ext cx="5834420" cy="370165"/>
          </a:xfrm>
          <a:prstGeom prst="rect">
            <a:avLst/>
          </a:prstGeom>
          <a:noFill/>
          <a:ln/>
        </p:spPr>
        <p:txBody>
          <a:bodyPr wrap="non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Loyalty programs for frequent eco-friendly choices.</a:t>
            </a:r>
            <a:endParaRPr lang="en-US" sz="1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40197"/>
          </a:xfrm>
          <a:prstGeom prst="rect">
            <a:avLst/>
          </a:prstGeom>
        </p:spPr>
      </p:pic>
      <p:sp>
        <p:nvSpPr>
          <p:cNvPr id="3" name="Text 0"/>
          <p:cNvSpPr/>
          <p:nvPr/>
        </p:nvSpPr>
        <p:spPr>
          <a:xfrm>
            <a:off x="6094214" y="477560"/>
            <a:ext cx="4740354" cy="493514"/>
          </a:xfrm>
          <a:prstGeom prst="rect">
            <a:avLst/>
          </a:prstGeom>
          <a:noFill/>
          <a:ln/>
        </p:spPr>
        <p:txBody>
          <a:bodyPr wrap="none" lIns="0" tIns="0" rIns="0" bIns="0" rtlCol="0" anchor="t"/>
          <a:lstStyle/>
          <a:p>
            <a:pPr marL="0" indent="0" algn="l">
              <a:lnSpc>
                <a:spcPts val="3850"/>
              </a:lnSpc>
              <a:buNone/>
            </a:pPr>
            <a:r>
              <a:rPr lang="en-US" sz="3100" b="1" dirty="0">
                <a:solidFill>
                  <a:srgbClr val="000000"/>
                </a:solidFill>
                <a:latin typeface="Montserrat Bold" pitchFamily="34" charset="0"/>
                <a:ea typeface="Montserrat Bold" pitchFamily="34" charset="-122"/>
                <a:cs typeface="Montserrat Bold" pitchFamily="34" charset="-120"/>
              </a:rPr>
              <a:t>Challenges &amp; Solutions</a:t>
            </a:r>
            <a:endParaRPr lang="en-US" sz="3100" dirty="0"/>
          </a:p>
        </p:txBody>
      </p:sp>
      <p:sp>
        <p:nvSpPr>
          <p:cNvPr id="4" name="Shape 1"/>
          <p:cNvSpPr/>
          <p:nvPr/>
        </p:nvSpPr>
        <p:spPr>
          <a:xfrm>
            <a:off x="5833705" y="1492091"/>
            <a:ext cx="7928372" cy="1242060"/>
          </a:xfrm>
          <a:prstGeom prst="roundRect">
            <a:avLst>
              <a:gd name="adj" fmla="val 8834"/>
            </a:avLst>
          </a:prstGeom>
          <a:solidFill>
            <a:srgbClr val="FFFFFF"/>
          </a:solidFill>
          <a:ln/>
        </p:spPr>
        <p:txBody>
          <a:bodyPr/>
          <a:lstStyle/>
          <a:p>
            <a:endParaRPr lang="en-IN"/>
          </a:p>
        </p:txBody>
      </p:sp>
      <p:sp>
        <p:nvSpPr>
          <p:cNvPr id="5" name="Shape 2"/>
          <p:cNvSpPr/>
          <p:nvPr/>
        </p:nvSpPr>
        <p:spPr>
          <a:xfrm>
            <a:off x="6094214" y="1469231"/>
            <a:ext cx="7928372" cy="91440"/>
          </a:xfrm>
          <a:prstGeom prst="roundRect">
            <a:avLst>
              <a:gd name="adj" fmla="val 28493"/>
            </a:avLst>
          </a:prstGeom>
          <a:solidFill>
            <a:srgbClr val="2D2E34"/>
          </a:solidFill>
          <a:ln/>
        </p:spPr>
      </p:sp>
      <p:sp>
        <p:nvSpPr>
          <p:cNvPr id="6" name="Shape 3"/>
          <p:cNvSpPr/>
          <p:nvPr/>
        </p:nvSpPr>
        <p:spPr>
          <a:xfrm>
            <a:off x="9797891" y="1231583"/>
            <a:ext cx="521018" cy="521017"/>
          </a:xfrm>
          <a:prstGeom prst="roundRect">
            <a:avLst>
              <a:gd name="adj" fmla="val 175503"/>
            </a:avLst>
          </a:prstGeom>
          <a:solidFill>
            <a:srgbClr val="2D2E34"/>
          </a:solidFill>
          <a:ln/>
        </p:spPr>
      </p:sp>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954220" y="1387912"/>
            <a:ext cx="208359" cy="208359"/>
          </a:xfrm>
          <a:prstGeom prst="rect">
            <a:avLst/>
          </a:prstGeom>
        </p:spPr>
      </p:pic>
      <p:sp>
        <p:nvSpPr>
          <p:cNvPr id="8" name="Text 4"/>
          <p:cNvSpPr/>
          <p:nvPr/>
        </p:nvSpPr>
        <p:spPr>
          <a:xfrm>
            <a:off x="6290667" y="1926312"/>
            <a:ext cx="1973699" cy="246698"/>
          </a:xfrm>
          <a:prstGeom prst="rect">
            <a:avLst/>
          </a:prstGeom>
          <a:noFill/>
          <a:ln/>
        </p:spPr>
        <p:txBody>
          <a:bodyPr wrap="none" lIns="0" tIns="0" rIns="0" bIns="0" rtlCol="0" anchor="t"/>
          <a:lstStyle/>
          <a:p>
            <a:pPr marL="0" indent="0" algn="l">
              <a:lnSpc>
                <a:spcPts val="1900"/>
              </a:lnSpc>
              <a:buNone/>
            </a:pPr>
            <a:r>
              <a:rPr lang="en-US" sz="1550" b="1" dirty="0">
                <a:solidFill>
                  <a:srgbClr val="3D3838"/>
                </a:solidFill>
                <a:latin typeface="Montserrat Bold" pitchFamily="34" charset="0"/>
                <a:ea typeface="Montserrat Bold" pitchFamily="34" charset="-122"/>
                <a:cs typeface="Montserrat Bold" pitchFamily="34" charset="-120"/>
              </a:rPr>
              <a:t>Real-time Routing</a:t>
            </a:r>
            <a:endParaRPr lang="en-US" sz="1550" dirty="0"/>
          </a:p>
        </p:txBody>
      </p:sp>
      <p:sp>
        <p:nvSpPr>
          <p:cNvPr id="9" name="Text 5"/>
          <p:cNvSpPr/>
          <p:nvPr/>
        </p:nvSpPr>
        <p:spPr>
          <a:xfrm>
            <a:off x="6290667" y="2277189"/>
            <a:ext cx="7535466" cy="2605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3" pitchFamily="34" charset="0"/>
                <a:ea typeface="Source Sans 3" pitchFamily="34" charset="-122"/>
                <a:cs typeface="Source Sans 3" pitchFamily="34" charset="-120"/>
              </a:rPr>
              <a:t>Overcome with smart algorithms for efficient matching.</a:t>
            </a:r>
            <a:endParaRPr lang="en-US" sz="1350" dirty="0"/>
          </a:p>
        </p:txBody>
      </p:sp>
      <p:sp>
        <p:nvSpPr>
          <p:cNvPr id="10" name="Shape 6"/>
          <p:cNvSpPr/>
          <p:nvPr/>
        </p:nvSpPr>
        <p:spPr>
          <a:xfrm>
            <a:off x="6094214" y="3168253"/>
            <a:ext cx="7928372" cy="1242060"/>
          </a:xfrm>
          <a:prstGeom prst="roundRect">
            <a:avLst>
              <a:gd name="adj" fmla="val 8834"/>
            </a:avLst>
          </a:prstGeom>
          <a:solidFill>
            <a:srgbClr val="FFFFFF"/>
          </a:solidFill>
          <a:ln/>
        </p:spPr>
        <p:txBody>
          <a:bodyPr/>
          <a:lstStyle/>
          <a:p>
            <a:endParaRPr lang="en-IN"/>
          </a:p>
        </p:txBody>
      </p:sp>
      <p:sp>
        <p:nvSpPr>
          <p:cNvPr id="11" name="Shape 7"/>
          <p:cNvSpPr/>
          <p:nvPr/>
        </p:nvSpPr>
        <p:spPr>
          <a:xfrm>
            <a:off x="6094214" y="3145393"/>
            <a:ext cx="7928372" cy="91440"/>
          </a:xfrm>
          <a:prstGeom prst="roundRect">
            <a:avLst>
              <a:gd name="adj" fmla="val 28493"/>
            </a:avLst>
          </a:prstGeom>
          <a:solidFill>
            <a:srgbClr val="2D2E34"/>
          </a:solidFill>
          <a:ln/>
        </p:spPr>
      </p:sp>
      <p:sp>
        <p:nvSpPr>
          <p:cNvPr id="12" name="Shape 8"/>
          <p:cNvSpPr/>
          <p:nvPr/>
        </p:nvSpPr>
        <p:spPr>
          <a:xfrm>
            <a:off x="9797891" y="2907744"/>
            <a:ext cx="521018" cy="521017"/>
          </a:xfrm>
          <a:prstGeom prst="roundRect">
            <a:avLst>
              <a:gd name="adj" fmla="val 175503"/>
            </a:avLst>
          </a:prstGeom>
          <a:solidFill>
            <a:srgbClr val="2D2E34"/>
          </a:solidFill>
          <a:ln/>
        </p:spPr>
      </p:sp>
      <p:pic>
        <p:nvPicPr>
          <p:cNvPr id="13" name="Image 2" descr="preencoded.png"/>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54220" y="3064073"/>
            <a:ext cx="208359" cy="208359"/>
          </a:xfrm>
          <a:prstGeom prst="rect">
            <a:avLst/>
          </a:prstGeom>
        </p:spPr>
      </p:pic>
      <p:sp>
        <p:nvSpPr>
          <p:cNvPr id="14" name="Text 9"/>
          <p:cNvSpPr/>
          <p:nvPr/>
        </p:nvSpPr>
        <p:spPr>
          <a:xfrm>
            <a:off x="6290667" y="3602474"/>
            <a:ext cx="2328863" cy="246698"/>
          </a:xfrm>
          <a:prstGeom prst="rect">
            <a:avLst/>
          </a:prstGeom>
          <a:noFill/>
          <a:ln/>
        </p:spPr>
        <p:txBody>
          <a:bodyPr wrap="none" lIns="0" tIns="0" rIns="0" bIns="0" rtlCol="0" anchor="t"/>
          <a:lstStyle/>
          <a:p>
            <a:pPr marL="0" indent="0" algn="l">
              <a:lnSpc>
                <a:spcPts val="1900"/>
              </a:lnSpc>
              <a:buNone/>
            </a:pPr>
            <a:r>
              <a:rPr lang="en-US" sz="1550" b="1" dirty="0">
                <a:solidFill>
                  <a:srgbClr val="3D3838"/>
                </a:solidFill>
                <a:latin typeface="Montserrat Bold" pitchFamily="34" charset="0"/>
                <a:ea typeface="Montserrat Bold" pitchFamily="34" charset="-122"/>
                <a:cs typeface="Montserrat Bold" pitchFamily="34" charset="-120"/>
              </a:rPr>
              <a:t>Secure Authentication</a:t>
            </a:r>
            <a:endParaRPr lang="en-US" sz="1550" dirty="0"/>
          </a:p>
        </p:txBody>
      </p:sp>
      <p:sp>
        <p:nvSpPr>
          <p:cNvPr id="15" name="Text 10"/>
          <p:cNvSpPr/>
          <p:nvPr/>
        </p:nvSpPr>
        <p:spPr>
          <a:xfrm>
            <a:off x="6290667" y="3953351"/>
            <a:ext cx="7535466" cy="2605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3" pitchFamily="34" charset="0"/>
                <a:ea typeface="Source Sans 3" pitchFamily="34" charset="-122"/>
                <a:cs typeface="Source Sans 3" pitchFamily="34" charset="-120"/>
              </a:rPr>
              <a:t>Implemented using Spring Security with JWT.ca</a:t>
            </a:r>
            <a:endParaRPr lang="en-US" sz="1350" dirty="0"/>
          </a:p>
        </p:txBody>
      </p:sp>
      <p:sp>
        <p:nvSpPr>
          <p:cNvPr id="16" name="Shape 11"/>
          <p:cNvSpPr/>
          <p:nvPr/>
        </p:nvSpPr>
        <p:spPr>
          <a:xfrm>
            <a:off x="6094214" y="4844415"/>
            <a:ext cx="7928372" cy="1242060"/>
          </a:xfrm>
          <a:prstGeom prst="roundRect">
            <a:avLst>
              <a:gd name="adj" fmla="val 8834"/>
            </a:avLst>
          </a:prstGeom>
          <a:solidFill>
            <a:srgbClr val="FFFFFF"/>
          </a:solidFill>
          <a:ln/>
        </p:spPr>
        <p:txBody>
          <a:bodyPr/>
          <a:lstStyle/>
          <a:p>
            <a:endParaRPr lang="en-IN"/>
          </a:p>
        </p:txBody>
      </p:sp>
      <p:sp>
        <p:nvSpPr>
          <p:cNvPr id="17" name="Shape 12"/>
          <p:cNvSpPr/>
          <p:nvPr/>
        </p:nvSpPr>
        <p:spPr>
          <a:xfrm>
            <a:off x="6094214" y="4821555"/>
            <a:ext cx="7928372" cy="91440"/>
          </a:xfrm>
          <a:prstGeom prst="roundRect">
            <a:avLst>
              <a:gd name="adj" fmla="val 28493"/>
            </a:avLst>
          </a:prstGeom>
          <a:solidFill>
            <a:srgbClr val="2D2E34"/>
          </a:solidFill>
          <a:ln/>
        </p:spPr>
      </p:sp>
      <p:sp>
        <p:nvSpPr>
          <p:cNvPr id="18" name="Shape 13"/>
          <p:cNvSpPr/>
          <p:nvPr/>
        </p:nvSpPr>
        <p:spPr>
          <a:xfrm>
            <a:off x="9797891" y="4583906"/>
            <a:ext cx="521018" cy="521017"/>
          </a:xfrm>
          <a:prstGeom prst="roundRect">
            <a:avLst>
              <a:gd name="adj" fmla="val 175503"/>
            </a:avLst>
          </a:prstGeom>
          <a:solidFill>
            <a:srgbClr val="2D2E34"/>
          </a:solidFill>
          <a:ln/>
        </p:spPr>
      </p:sp>
      <p:pic>
        <p:nvPicPr>
          <p:cNvPr id="19" name="Image 3" descr="preencoded.png"/>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54220" y="4740235"/>
            <a:ext cx="208359" cy="208359"/>
          </a:xfrm>
          <a:prstGeom prst="rect">
            <a:avLst/>
          </a:prstGeom>
        </p:spPr>
      </p:pic>
      <p:sp>
        <p:nvSpPr>
          <p:cNvPr id="20" name="Text 14"/>
          <p:cNvSpPr/>
          <p:nvPr/>
        </p:nvSpPr>
        <p:spPr>
          <a:xfrm>
            <a:off x="6290667" y="5278636"/>
            <a:ext cx="2653308" cy="246698"/>
          </a:xfrm>
          <a:prstGeom prst="rect">
            <a:avLst/>
          </a:prstGeom>
          <a:noFill/>
          <a:ln/>
        </p:spPr>
        <p:txBody>
          <a:bodyPr wrap="none" lIns="0" tIns="0" rIns="0" bIns="0" rtlCol="0" anchor="t"/>
          <a:lstStyle/>
          <a:p>
            <a:pPr marL="0" indent="0" algn="l">
              <a:lnSpc>
                <a:spcPts val="1900"/>
              </a:lnSpc>
              <a:buNone/>
            </a:pPr>
            <a:r>
              <a:rPr lang="en-US" sz="1550" b="1" dirty="0">
                <a:solidFill>
                  <a:srgbClr val="3D3838"/>
                </a:solidFill>
                <a:latin typeface="Montserrat Bold" pitchFamily="34" charset="0"/>
                <a:ea typeface="Montserrat Bold" pitchFamily="34" charset="-122"/>
                <a:cs typeface="Montserrat Bold" pitchFamily="34" charset="-120"/>
              </a:rPr>
              <a:t>Dynamic Fare Calculation</a:t>
            </a:r>
            <a:endParaRPr lang="en-US" sz="1550" dirty="0"/>
          </a:p>
        </p:txBody>
      </p:sp>
      <p:sp>
        <p:nvSpPr>
          <p:cNvPr id="21" name="Text 15"/>
          <p:cNvSpPr/>
          <p:nvPr/>
        </p:nvSpPr>
        <p:spPr>
          <a:xfrm>
            <a:off x="6290667" y="5629513"/>
            <a:ext cx="7535466" cy="2605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3" pitchFamily="34" charset="0"/>
                <a:ea typeface="Source Sans 3" pitchFamily="34" charset="-122"/>
                <a:cs typeface="Source Sans 3" pitchFamily="34" charset="-120"/>
              </a:rPr>
              <a:t>Addressed with distance-based fare logic.</a:t>
            </a:r>
            <a:endParaRPr lang="en-US" sz="1350" dirty="0"/>
          </a:p>
        </p:txBody>
      </p:sp>
      <p:sp>
        <p:nvSpPr>
          <p:cNvPr id="22" name="Shape 16"/>
          <p:cNvSpPr/>
          <p:nvPr/>
        </p:nvSpPr>
        <p:spPr>
          <a:xfrm>
            <a:off x="6094214" y="6520577"/>
            <a:ext cx="7928372" cy="1242060"/>
          </a:xfrm>
          <a:prstGeom prst="roundRect">
            <a:avLst>
              <a:gd name="adj" fmla="val 8834"/>
            </a:avLst>
          </a:prstGeom>
          <a:solidFill>
            <a:srgbClr val="FFFFFF"/>
          </a:solidFill>
          <a:ln/>
        </p:spPr>
      </p:sp>
      <p:sp>
        <p:nvSpPr>
          <p:cNvPr id="23" name="Shape 17"/>
          <p:cNvSpPr/>
          <p:nvPr/>
        </p:nvSpPr>
        <p:spPr>
          <a:xfrm>
            <a:off x="6094214" y="6497717"/>
            <a:ext cx="7928372" cy="91440"/>
          </a:xfrm>
          <a:prstGeom prst="roundRect">
            <a:avLst>
              <a:gd name="adj" fmla="val 28493"/>
            </a:avLst>
          </a:prstGeom>
          <a:solidFill>
            <a:srgbClr val="2D2E34"/>
          </a:solidFill>
          <a:ln/>
        </p:spPr>
      </p:sp>
      <p:sp>
        <p:nvSpPr>
          <p:cNvPr id="24" name="Shape 18"/>
          <p:cNvSpPr/>
          <p:nvPr/>
        </p:nvSpPr>
        <p:spPr>
          <a:xfrm>
            <a:off x="9797891" y="6260068"/>
            <a:ext cx="521018" cy="521017"/>
          </a:xfrm>
          <a:prstGeom prst="roundRect">
            <a:avLst>
              <a:gd name="adj" fmla="val 175503"/>
            </a:avLst>
          </a:prstGeom>
          <a:solidFill>
            <a:srgbClr val="2D2E34"/>
          </a:solidFill>
          <a:ln/>
        </p:spPr>
      </p:sp>
      <p:pic>
        <p:nvPicPr>
          <p:cNvPr id="25" name="Image 4"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954220" y="6416397"/>
            <a:ext cx="208359" cy="208359"/>
          </a:xfrm>
          <a:prstGeom prst="rect">
            <a:avLst/>
          </a:prstGeom>
        </p:spPr>
      </p:pic>
      <p:sp>
        <p:nvSpPr>
          <p:cNvPr id="26" name="Text 19"/>
          <p:cNvSpPr/>
          <p:nvPr/>
        </p:nvSpPr>
        <p:spPr>
          <a:xfrm>
            <a:off x="6290667" y="6954798"/>
            <a:ext cx="2884527" cy="246698"/>
          </a:xfrm>
          <a:prstGeom prst="rect">
            <a:avLst/>
          </a:prstGeom>
          <a:noFill/>
          <a:ln/>
        </p:spPr>
        <p:txBody>
          <a:bodyPr wrap="none" lIns="0" tIns="0" rIns="0" bIns="0" rtlCol="0" anchor="t"/>
          <a:lstStyle/>
          <a:p>
            <a:pPr marL="0" indent="0" algn="l">
              <a:lnSpc>
                <a:spcPts val="1900"/>
              </a:lnSpc>
              <a:buNone/>
            </a:pPr>
            <a:r>
              <a:rPr lang="en-US" sz="1550" b="1" dirty="0">
                <a:solidFill>
                  <a:srgbClr val="3D3838"/>
                </a:solidFill>
                <a:latin typeface="Montserrat Bold" pitchFamily="34" charset="0"/>
                <a:ea typeface="Montserrat Bold" pitchFamily="34" charset="-122"/>
                <a:cs typeface="Montserrat Bold" pitchFamily="34" charset="-120"/>
              </a:rPr>
              <a:t>Online Payment Integration</a:t>
            </a:r>
            <a:endParaRPr lang="en-US" sz="1550" dirty="0"/>
          </a:p>
        </p:txBody>
      </p:sp>
      <p:sp>
        <p:nvSpPr>
          <p:cNvPr id="27" name="Text 20"/>
          <p:cNvSpPr/>
          <p:nvPr/>
        </p:nvSpPr>
        <p:spPr>
          <a:xfrm>
            <a:off x="6290667" y="7305675"/>
            <a:ext cx="7535466" cy="260509"/>
          </a:xfrm>
          <a:prstGeom prst="rect">
            <a:avLst/>
          </a:prstGeom>
          <a:noFill/>
          <a:ln/>
        </p:spPr>
        <p:txBody>
          <a:bodyPr wrap="none" lIns="0" tIns="0" rIns="0" bIns="0" rtlCol="0" anchor="t"/>
          <a:lstStyle/>
          <a:p>
            <a:pPr marL="0" indent="0" algn="l">
              <a:lnSpc>
                <a:spcPts val="2050"/>
              </a:lnSpc>
              <a:buNone/>
            </a:pPr>
            <a:r>
              <a:rPr lang="en-US" sz="1350" dirty="0">
                <a:solidFill>
                  <a:srgbClr val="3D3838"/>
                </a:solidFill>
                <a:latin typeface="Source Sans 3" pitchFamily="34" charset="0"/>
                <a:ea typeface="Source Sans 3" pitchFamily="34" charset="-122"/>
                <a:cs typeface="Source Sans 3" pitchFamily="34" charset="-120"/>
              </a:rPr>
              <a:t>Ensured through secure payment gateways.</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2283500"/>
            <a:ext cx="5609749" cy="701278"/>
          </a:xfrm>
          <a:prstGeom prst="rect">
            <a:avLst/>
          </a:prstGeom>
          <a:noFill/>
          <a:ln/>
        </p:spPr>
        <p:txBody>
          <a:bodyPr wrap="none" lIns="0" tIns="0" rIns="0" bIns="0" rtlCol="0" anchor="t"/>
          <a:lstStyle/>
          <a:p>
            <a:pPr marL="0" indent="0" algn="l">
              <a:lnSpc>
                <a:spcPts val="5500"/>
              </a:lnSpc>
              <a:buNone/>
            </a:pPr>
            <a:r>
              <a:rPr lang="en-US" sz="4400" b="1" dirty="0">
                <a:solidFill>
                  <a:srgbClr val="000000"/>
                </a:solidFill>
                <a:latin typeface="Montserrat Bold" pitchFamily="34" charset="0"/>
                <a:ea typeface="Montserrat Bold" pitchFamily="34" charset="-122"/>
                <a:cs typeface="Montserrat Bold" pitchFamily="34" charset="-120"/>
              </a:rPr>
              <a:t>Conclusion</a:t>
            </a:r>
            <a:endParaRPr lang="en-US" sz="4400" dirty="0"/>
          </a:p>
        </p:txBody>
      </p:sp>
      <p:sp>
        <p:nvSpPr>
          <p:cNvPr id="4" name="Text 1"/>
          <p:cNvSpPr/>
          <p:nvPr/>
        </p:nvSpPr>
        <p:spPr>
          <a:xfrm>
            <a:off x="6350198" y="3354943"/>
            <a:ext cx="7416403" cy="2591157"/>
          </a:xfrm>
          <a:prstGeom prst="rect">
            <a:avLst/>
          </a:prstGeom>
          <a:noFill/>
          <a:ln/>
        </p:spPr>
        <p:txBody>
          <a:bodyPr wrap="square" lIns="0" tIns="0" rIns="0" bIns="0" rtlCol="0" anchor="t"/>
          <a:lstStyle/>
          <a:p>
            <a:pPr marL="0" indent="0" algn="l">
              <a:lnSpc>
                <a:spcPts val="2900"/>
              </a:lnSpc>
              <a:buNone/>
            </a:pPr>
            <a:r>
              <a:rPr lang="en-US" sz="1900" dirty="0">
                <a:solidFill>
                  <a:srgbClr val="3D3838"/>
                </a:solidFill>
                <a:latin typeface="Source Sans 3" pitchFamily="34" charset="0"/>
                <a:ea typeface="Source Sans 3" pitchFamily="34" charset="-122"/>
                <a:cs typeface="Source Sans 3" pitchFamily="34" charset="-120"/>
              </a:rPr>
              <a:t>This project delivers a complete ride-sharing solution built with Spring Boot and React, addressing modern transportation needs through secure bookings, integrated payments, and user-friendly design. It promotes sustainable, community-based travel by reducing vehicles on the road while ensuring transparency, cost-effectiveness, and environmental benefits. The platform will transform how people share rides for long-distance travel.</a:t>
            </a:r>
            <a:endParaRPr lang="en-US" sz="1900" dirty="0"/>
          </a:p>
        </p:txBody>
      </p:sp>
      <p:sp>
        <p:nvSpPr>
          <p:cNvPr id="5" name="TextBox 4">
            <a:extLst>
              <a:ext uri="{FF2B5EF4-FFF2-40B4-BE49-F238E27FC236}">
                <a16:creationId xmlns:a16="http://schemas.microsoft.com/office/drawing/2014/main" id="{BD81938E-F07A-4B39-B43C-DFF8D5C8A532}"/>
              </a:ext>
            </a:extLst>
          </p:cNvPr>
          <p:cNvSpPr txBox="1"/>
          <p:nvPr/>
        </p:nvSpPr>
        <p:spPr>
          <a:xfrm>
            <a:off x="6350198" y="6641432"/>
            <a:ext cx="1153393" cy="369332"/>
          </a:xfrm>
          <a:prstGeom prst="rect">
            <a:avLst/>
          </a:prstGeom>
          <a:noFill/>
        </p:spPr>
        <p:txBody>
          <a:bodyPr wrap="none" rtlCol="0">
            <a:spAutoFit/>
          </a:bodyPr>
          <a:lstStyle/>
          <a:p>
            <a:r>
              <a:rPr lang="en-IN" dirty="0"/>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13</TotalTime>
  <Words>346</Words>
  <Application>Microsoft Office PowerPoint</Application>
  <PresentationFormat>Custom</PresentationFormat>
  <Paragraphs>61</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Montserrat Bold</vt:lpstr>
      <vt:lpstr>Arial</vt:lpstr>
      <vt:lpstr>Source Sans 3</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WINDOWS</dc:creator>
  <cp:lastModifiedBy>durga r</cp:lastModifiedBy>
  <cp:revision>3</cp:revision>
  <dcterms:created xsi:type="dcterms:W3CDTF">2025-11-13T13:35:17Z</dcterms:created>
  <dcterms:modified xsi:type="dcterms:W3CDTF">2025-11-18T18:59:36Z</dcterms:modified>
</cp:coreProperties>
</file>